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6" r:id="rId17"/>
    <p:sldId id="275" r:id="rId18"/>
    <p:sldId id="274" r:id="rId19"/>
    <p:sldId id="278" r:id="rId20"/>
    <p:sldId id="281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336600"/>
    <a:srgbClr val="FFFF99"/>
    <a:srgbClr val="008000"/>
    <a:srgbClr val="FFFFCC"/>
    <a:srgbClr val="FF6600"/>
    <a:srgbClr val="FF5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5" autoAdjust="0"/>
  </p:normalViewPr>
  <p:slideViewPr>
    <p:cSldViewPr>
      <p:cViewPr varScale="1">
        <p:scale>
          <a:sx n="98" d="100"/>
          <a:sy n="98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B00B-DF2B-4D4C-908A-A9200B129450}" type="datetimeFigureOut">
              <a:rPr lang="ru-RU" smtClean="0"/>
              <a:t>21.06.2012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B43BF-DBA0-4BFE-AAF7-C3F0D494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4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87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70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30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4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97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1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76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18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0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4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82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15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57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7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1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1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3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7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9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84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43BF-DBA0-4BFE-AAF7-C3F0D49476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1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5DC1F-F001-4F10-BE89-4F78C630B0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9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48A91-DD07-4DD3-8958-E20D14A07D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9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5E9E-C73A-4AE4-BB1B-4A01446CD0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F3D95-1E22-4AD8-BA8A-57669A64EA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1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B4151-1F6A-432E-83DF-B0C84A9C52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3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A1F82-C480-42C2-8197-013DB4F4EB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3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E2D70-B8EA-414B-8AAB-BA0DBCC497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6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B50B4-0530-4A42-8CDA-2C194D8A4D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8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A573A-D451-4463-A0E6-42EE5D679E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1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C1E8D-12E2-4606-A3AA-A0704FF7D0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42301-85F1-43BB-B36A-74A6025110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3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ADE680-D70C-424B-B0EB-CD5E2B2DA16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W0010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33600" y="838200"/>
            <a:ext cx="510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6000" b="1" i="1">
                <a:solidFill>
                  <a:schemeClr val="bg1"/>
                </a:solidFill>
              </a:rPr>
              <a:t>2 сентября -</a:t>
            </a:r>
            <a:r>
              <a:rPr lang="ru-RU" sz="6000" b="1" i="1"/>
              <a:t>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53440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chemeClr val="bg1"/>
                </a:solidFill>
              </a:rPr>
              <a:t>продолжение</a:t>
            </a:r>
            <a:r>
              <a:rPr lang="ru-RU" sz="6600" b="1" i="1">
                <a:solidFill>
                  <a:srgbClr val="FF9933"/>
                </a:solidFill>
              </a:rPr>
              <a:t>                                                                                                   </a:t>
            </a:r>
            <a:r>
              <a:rPr lang="ru-RU" sz="6600" b="1" i="1">
                <a:solidFill>
                  <a:srgbClr val="FF5050"/>
                </a:solidFill>
              </a:rPr>
              <a:t>праздника</a:t>
            </a:r>
            <a:r>
              <a:rPr lang="ru-RU" sz="6600">
                <a:solidFill>
                  <a:srgbClr val="FF5050"/>
                </a:solidFill>
              </a:rPr>
              <a:t> </a:t>
            </a:r>
          </a:p>
          <a:p>
            <a:pPr algn="ctr"/>
            <a:r>
              <a:rPr lang="ru-RU" sz="6600" i="1">
                <a:solidFill>
                  <a:schemeClr val="bg1"/>
                </a:solidFill>
              </a:rPr>
              <a:t>или </a:t>
            </a:r>
          </a:p>
          <a:p>
            <a:pPr algn="ctr"/>
            <a:r>
              <a:rPr lang="ru-RU" sz="8000" b="1"/>
              <a:t>работа</a:t>
            </a:r>
            <a:r>
              <a:rPr lang="ru-RU" sz="80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FW00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066800"/>
            <a:ext cx="97536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 rot="-500062">
            <a:off x="304800" y="914400"/>
            <a:ext cx="481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5050"/>
                </a:solidFill>
              </a:rPr>
              <a:t>Как помочь ребёнку быстрее и легче адаптироваться к новым жизненным условиям?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 rot="-501678">
            <a:off x="1981200" y="1981200"/>
            <a:ext cx="6248400" cy="11906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b="1" i="1">
                <a:solidFill>
                  <a:srgbClr val="336600"/>
                </a:solidFill>
              </a:rPr>
              <a:t>Прежде всего оказывать поддержку ребёнку в его делах, вселять в него уверенность, что вы верите в него, в его силы, а при необходимости всегда придёте на помощь.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 rot="1273129">
            <a:off x="4419600" y="4191000"/>
            <a:ext cx="408305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AutoNum type="arabicPeriod" startAt="2"/>
            </a:pPr>
            <a:r>
              <a:rPr lang="ru-RU" b="1" i="1">
                <a:solidFill>
                  <a:srgbClr val="336600"/>
                </a:solidFill>
              </a:rPr>
              <a:t>Выслушивайте все рассказы</a:t>
            </a:r>
          </a:p>
          <a:p>
            <a:pPr marL="342900" indent="-342900" algn="ctr"/>
            <a:r>
              <a:rPr lang="ru-RU" b="1" i="1">
                <a:solidFill>
                  <a:srgbClr val="336600"/>
                </a:solidFill>
              </a:rPr>
              <a:t> ребёнка о школе.</a:t>
            </a:r>
          </a:p>
        </p:txBody>
      </p:sp>
      <p:pic>
        <p:nvPicPr>
          <p:cNvPr id="15374" name="Picture 14" descr="3179412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0519">
            <a:off x="1066800" y="3733800"/>
            <a:ext cx="26749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W00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066800"/>
            <a:ext cx="9829800" cy="8153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 rot="878589">
            <a:off x="3581400" y="2971800"/>
            <a:ext cx="4495800" cy="1371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336600"/>
                </a:solidFill>
              </a:rPr>
              <a:t>4. Приобщайте ребёнка к 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самостоятельности постепенно,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 не обрушивая на него 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непосильную нагрузку.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 rot="853515">
            <a:off x="3886200" y="1219200"/>
            <a:ext cx="4495800" cy="1371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336600"/>
                </a:solidFill>
              </a:rPr>
              <a:t>3. Не сводите беседу к примитивным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 вопросам, касающимся 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питания, количества уроков.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 rot="-209984">
            <a:off x="1219200" y="4572000"/>
            <a:ext cx="4495800" cy="1371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336600"/>
                </a:solidFill>
              </a:rPr>
              <a:t>5. Поощряйте любые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 попытки ребёнка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 проявить самостоятельность.</a:t>
            </a:r>
          </a:p>
        </p:txBody>
      </p:sp>
      <p:pic>
        <p:nvPicPr>
          <p:cNvPr id="16396" name="Picture 12" descr="badchild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2590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W00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066800"/>
            <a:ext cx="99060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 rot="-209984">
            <a:off x="685800" y="838200"/>
            <a:ext cx="4495800" cy="914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336600"/>
                </a:solidFill>
              </a:rPr>
              <a:t>6. Соблюдайте режим дня.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 rot="736332">
            <a:off x="3962400" y="2286000"/>
            <a:ext cx="4495800" cy="1295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336600"/>
                </a:solidFill>
              </a:rPr>
              <a:t>7. Помогите организовать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 пространство и время, 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особенно при выполнении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 домашних заданий.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 rot="-209984">
            <a:off x="3124200" y="4572000"/>
            <a:ext cx="4419600" cy="1219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336600"/>
                </a:solidFill>
              </a:rPr>
              <a:t>8. Постарайтесь в первые 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минуты встречи не спрашивать 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ребёнка, какие оценки он 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получил в школе.</a:t>
            </a:r>
          </a:p>
        </p:txBody>
      </p:sp>
      <p:pic>
        <p:nvPicPr>
          <p:cNvPr id="17416" name="Picture 8" descr="specialchild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514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W00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66800"/>
            <a:ext cx="97536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 rot="-209984">
            <a:off x="609600" y="762000"/>
            <a:ext cx="4495800" cy="914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336600"/>
                </a:solidFill>
              </a:rPr>
              <a:t>9. Постарайтесь спокойно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 относиться к «плохим» оценкам.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 rot="312339">
            <a:off x="3886200" y="2057400"/>
            <a:ext cx="4495800" cy="914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336600"/>
                </a:solidFill>
              </a:rPr>
              <a:t>10. Следите за состоянием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здоровья ребёнка.</a:t>
            </a:r>
          </a:p>
        </p:txBody>
      </p:sp>
      <p:pic>
        <p:nvPicPr>
          <p:cNvPr id="18440" name="Picture 8" descr="poutting-child-lisa-hebert_m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754">
            <a:off x="4343400" y="342900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 rot="-953965">
            <a:off x="609600" y="3657600"/>
            <a:ext cx="4495800" cy="914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336600"/>
                </a:solidFill>
              </a:rPr>
              <a:t>11. Перед сном не устраивайте 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шумных игр, серьёзных разговоров,</a:t>
            </a:r>
          </a:p>
          <a:p>
            <a:pPr algn="ctr"/>
            <a:r>
              <a:rPr lang="ru-RU" b="1" i="1">
                <a:solidFill>
                  <a:srgbClr val="336600"/>
                </a:solidFill>
              </a:rPr>
              <a:t>не наказывайте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W00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O-074-0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241925" y="1712913"/>
            <a:ext cx="2911475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5050"/>
                </a:solidFill>
              </a:rPr>
              <a:t>Главное! 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</a:rPr>
              <a:t>Постоянно выражайте надежду на то, что завтрашний день принесёт удачу Вам и 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</a:rPr>
              <a:t>Вашему ребёнку!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8600" y="685800"/>
            <a:ext cx="41148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i="1">
                <a:solidFill>
                  <a:srgbClr val="336600"/>
                </a:solidFill>
              </a:rPr>
              <a:t>Задание дается в следующей форме: «Рассмотрите это дерево. Вы видите на нем и рядом с ним множество человечков. У каждого из них — разное настроение и они занимают различное положение. Возьмите красный фломастер и обведите того человечка, который напоминает вам себя, похож на вас, ваше настроение в новой школе и ваше положение. Мы проверим насколько вы внимательны. Обратите внимание, что каждая ветка дерева может быть равна вашим достижениям и успехам. Теперь возьмите зеленый фломастер и обведите того человечка, которым вы хотели бы быть и на чьем месте вы хотели бы находиться ».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74725" y="239713"/>
            <a:ext cx="2684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6600"/>
                </a:solidFill>
              </a:rPr>
              <a:t>Методика «Дерево»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419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1000" y="1676400"/>
            <a:ext cx="35814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i="1">
                <a:solidFill>
                  <a:srgbClr val="336600"/>
                </a:solidFill>
              </a:rPr>
              <a:t>Интерпретация результатов выполнения проективной методики «Дерево» проводится нами исходя из того, какие позиции выбирает данный ученик, с положением какого человечка отождествляет свое реальное и идеальное положение, есть ли между ними различия.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953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52400"/>
            <a:ext cx="61722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i="1">
                <a:solidFill>
                  <a:srgbClr val="336600"/>
                </a:solidFill>
              </a:rPr>
              <a:t>Выбор позиции </a:t>
            </a:r>
            <a:r>
              <a:rPr lang="ru-RU" i="1">
                <a:solidFill>
                  <a:srgbClr val="FF6600"/>
                </a:solidFill>
              </a:rPr>
              <a:t>№ 1, 3, 6, 7</a:t>
            </a:r>
            <a:r>
              <a:rPr lang="ru-RU" i="1">
                <a:solidFill>
                  <a:srgbClr val="336600"/>
                </a:solidFill>
              </a:rPr>
              <a:t> - характеризует установку на преодоление препятствий</a:t>
            </a:r>
          </a:p>
          <a:p>
            <a:r>
              <a:rPr lang="ru-RU" i="1">
                <a:solidFill>
                  <a:srgbClr val="FF6600"/>
                </a:solidFill>
              </a:rPr>
              <a:t>№ 2, 19, 18, 11, 12</a:t>
            </a:r>
            <a:r>
              <a:rPr lang="ru-RU" i="1">
                <a:solidFill>
                  <a:srgbClr val="336600"/>
                </a:solidFill>
              </a:rPr>
              <a:t> — общительность, дружескую поддержку</a:t>
            </a:r>
          </a:p>
          <a:p>
            <a:r>
              <a:rPr lang="ru-RU" i="1">
                <a:solidFill>
                  <a:srgbClr val="FF6600"/>
                </a:solidFill>
              </a:rPr>
              <a:t>№ 4</a:t>
            </a:r>
            <a:r>
              <a:rPr lang="ru-RU" i="1">
                <a:solidFill>
                  <a:srgbClr val="336600"/>
                </a:solidFill>
              </a:rPr>
              <a:t> – устойчивость положения (желание добиваться успехов, не преодолевая трудности)</a:t>
            </a:r>
          </a:p>
          <a:p>
            <a:r>
              <a:rPr lang="ru-RU" i="1">
                <a:solidFill>
                  <a:srgbClr val="FF6600"/>
                </a:solidFill>
              </a:rPr>
              <a:t>№ 5</a:t>
            </a:r>
            <a:r>
              <a:rPr lang="ru-RU" i="1">
                <a:solidFill>
                  <a:srgbClr val="336600"/>
                </a:solidFill>
              </a:rPr>
              <a:t> - утомляемость, общая слабость, небольшой запас сил, застенчивость</a:t>
            </a:r>
          </a:p>
          <a:p>
            <a:r>
              <a:rPr lang="ru-RU" i="1">
                <a:solidFill>
                  <a:srgbClr val="FF6600"/>
                </a:solidFill>
              </a:rPr>
              <a:t>№ 9</a:t>
            </a:r>
            <a:r>
              <a:rPr lang="ru-RU" i="1">
                <a:solidFill>
                  <a:srgbClr val="336600"/>
                </a:solidFill>
              </a:rPr>
              <a:t> - мотивация на развлечения</a:t>
            </a:r>
          </a:p>
          <a:p>
            <a:r>
              <a:rPr lang="ru-RU" i="1">
                <a:solidFill>
                  <a:srgbClr val="FF6600"/>
                </a:solidFill>
              </a:rPr>
              <a:t>№ 13, 21</a:t>
            </a:r>
            <a:r>
              <a:rPr lang="ru-RU" i="1">
                <a:solidFill>
                  <a:srgbClr val="336600"/>
                </a:solidFill>
              </a:rPr>
              <a:t> – отстраненность, замкнутость, тревожность</a:t>
            </a:r>
          </a:p>
          <a:p>
            <a:r>
              <a:rPr lang="ru-RU" i="1">
                <a:solidFill>
                  <a:srgbClr val="FF6600"/>
                </a:solidFill>
              </a:rPr>
              <a:t>№ 8</a:t>
            </a:r>
            <a:r>
              <a:rPr lang="ru-RU" i="1">
                <a:solidFill>
                  <a:srgbClr val="336600"/>
                </a:solidFill>
              </a:rPr>
              <a:t> - характеризует отстраненность от учебного процесса, уход в себя</a:t>
            </a:r>
          </a:p>
          <a:p>
            <a:r>
              <a:rPr lang="ru-RU" i="1">
                <a:solidFill>
                  <a:srgbClr val="FF6600"/>
                </a:solidFill>
              </a:rPr>
              <a:t>№ 10, 15</a:t>
            </a:r>
            <a:r>
              <a:rPr lang="ru-RU" i="1">
                <a:solidFill>
                  <a:srgbClr val="336600"/>
                </a:solidFill>
              </a:rPr>
              <a:t> - комфортное состояние, нормальная адаптация</a:t>
            </a:r>
          </a:p>
          <a:p>
            <a:r>
              <a:rPr lang="ru-RU" i="1">
                <a:solidFill>
                  <a:srgbClr val="FF6600"/>
                </a:solidFill>
              </a:rPr>
              <a:t>№ 14</a:t>
            </a:r>
            <a:r>
              <a:rPr lang="ru-RU" i="1">
                <a:solidFill>
                  <a:srgbClr val="336600"/>
                </a:solidFill>
              </a:rPr>
              <a:t> - кризисное состояние, «падение в пропасть».</a:t>
            </a:r>
          </a:p>
          <a:p>
            <a:r>
              <a:rPr lang="ru-RU" i="1">
                <a:solidFill>
                  <a:srgbClr val="336600"/>
                </a:solidFill>
              </a:rPr>
              <a:t>Позицию </a:t>
            </a:r>
            <a:r>
              <a:rPr lang="ru-RU" i="1">
                <a:solidFill>
                  <a:srgbClr val="FF6600"/>
                </a:solidFill>
              </a:rPr>
              <a:t>№ 20</a:t>
            </a:r>
            <a:r>
              <a:rPr lang="ru-RU" i="1">
                <a:solidFill>
                  <a:srgbClr val="336600"/>
                </a:solidFill>
              </a:rPr>
              <a:t> часто выбирают как перспективу учащиеся с завышенной самооценкой и установкой на лидерство</a:t>
            </a:r>
          </a:p>
          <a:p>
            <a:r>
              <a:rPr lang="ru-RU" i="1">
                <a:solidFill>
                  <a:srgbClr val="336600"/>
                </a:solidFill>
              </a:rPr>
              <a:t>Следует заметить, что позицию </a:t>
            </a:r>
            <a:r>
              <a:rPr lang="ru-RU" i="1">
                <a:solidFill>
                  <a:srgbClr val="FF6600"/>
                </a:solidFill>
              </a:rPr>
              <a:t>№ 16</a:t>
            </a:r>
            <a:r>
              <a:rPr lang="ru-RU" i="1">
                <a:solidFill>
                  <a:srgbClr val="336600"/>
                </a:solidFill>
              </a:rPr>
              <a:t> учащиеся не всегда понимают как позицию «человечка, который несет на себе человечка </a:t>
            </a:r>
            <a:r>
              <a:rPr lang="ru-RU" i="1">
                <a:solidFill>
                  <a:srgbClr val="FF6600"/>
                </a:solidFill>
              </a:rPr>
              <a:t>№ 17</a:t>
            </a:r>
            <a:r>
              <a:rPr lang="ru-RU" i="1">
                <a:solidFill>
                  <a:srgbClr val="336600"/>
                </a:solidFill>
              </a:rPr>
              <a:t>», а склонны видеть в ней человека, поддерживаемого и обнимаемого другим (человечком под № 17).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95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533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38200" y="114300"/>
            <a:ext cx="2366963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6600"/>
                </a:solidFill>
              </a:rPr>
              <a:t>Реальное:</a:t>
            </a:r>
          </a:p>
          <a:p>
            <a:pPr algn="ctr"/>
            <a:endParaRPr lang="ru-RU" sz="2000">
              <a:solidFill>
                <a:srgbClr val="FF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№1 – 1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№6 – 1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№7 – 1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№8 – 8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№10 – 2 человека,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№11,12 – 1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№13 – 1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№14 – 1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№15 – 1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№19 – 1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№20 – 2 человека.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533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447800"/>
            <a:ext cx="33528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6600"/>
                </a:solidFill>
              </a:rPr>
              <a:t>Идеальное:</a:t>
            </a:r>
          </a:p>
          <a:p>
            <a:pPr algn="ctr"/>
            <a:endParaRPr lang="ru-RU" sz="2000">
              <a:solidFill>
                <a:srgbClr val="FF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№20 – 13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№10– 4 человека,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№16 – 1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№9 – 1 человек,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  <a:p>
            <a:pPr algn="ctr"/>
            <a:r>
              <a:rPr lang="ru-RU" i="1">
                <a:solidFill>
                  <a:srgbClr val="336600"/>
                </a:solidFill>
              </a:rPr>
              <a:t>№14 – 1 человек.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W0010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51816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	Вслед за первым праздничным днём следуют учебные будни. Они существенно меняют жизнь ребёнка и его родителей. Необходимо время для того, чтобы организм маленького ученика привык к изменению ритма жизни, к смене основной деятельности (игровой на учебную), ограничению двигательной активности. Изменяется и характер взаимоотношений ребёнка с окружающими его взрослыми и детьми. Возникает необходимость соблюдать школьный распорядок и дисциплину. </a:t>
            </a:r>
          </a:p>
        </p:txBody>
      </p:sp>
      <p:pic>
        <p:nvPicPr>
          <p:cNvPr id="8200" name="Picture 8" descr="AX06754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2337">
            <a:off x="6092825" y="2379663"/>
            <a:ext cx="335280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W00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14400" y="762000"/>
            <a:ext cx="71120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i="1">
                <a:solidFill>
                  <a:srgbClr val="FF6600"/>
                </a:solidFill>
              </a:rPr>
              <a:t>1,</a:t>
            </a:r>
            <a:r>
              <a:rPr lang="ru-RU" i="1">
                <a:solidFill>
                  <a:schemeClr val="bg1"/>
                </a:solidFill>
              </a:rPr>
              <a:t> Нравится ли тебе в школе?</a:t>
            </a:r>
          </a:p>
          <a:p>
            <a:r>
              <a:rPr lang="ru-RU" i="1">
                <a:solidFill>
                  <a:schemeClr val="bg1"/>
                </a:solidFill>
              </a:rPr>
              <a:t>         Да – 19 ч., нет – 2 ч.</a:t>
            </a:r>
          </a:p>
          <a:p>
            <a:r>
              <a:rPr lang="ru-RU" i="1">
                <a:solidFill>
                  <a:srgbClr val="FF6600"/>
                </a:solidFill>
              </a:rPr>
              <a:t>2</a:t>
            </a:r>
            <a:r>
              <a:rPr lang="ru-RU" i="1">
                <a:solidFill>
                  <a:schemeClr val="bg1"/>
                </a:solidFill>
              </a:rPr>
              <a:t>. Хотел бы ты вернуться в детский сад?</a:t>
            </a:r>
          </a:p>
          <a:p>
            <a:r>
              <a:rPr lang="ru-RU" i="1">
                <a:solidFill>
                  <a:schemeClr val="bg1"/>
                </a:solidFill>
              </a:rPr>
              <a:t>        Да – 4 ч., нет – 17ч. </a:t>
            </a:r>
          </a:p>
          <a:p>
            <a:r>
              <a:rPr lang="ru-RU" i="1">
                <a:solidFill>
                  <a:srgbClr val="FF6600"/>
                </a:solidFill>
              </a:rPr>
              <a:t>3 </a:t>
            </a:r>
            <a:r>
              <a:rPr lang="ru-RU" i="1">
                <a:solidFill>
                  <a:schemeClr val="bg1"/>
                </a:solidFill>
              </a:rPr>
              <a:t>Что в школе тебе нравится больше всего?</a:t>
            </a:r>
          </a:p>
          <a:p>
            <a:r>
              <a:rPr lang="ru-RU" i="1">
                <a:solidFill>
                  <a:schemeClr val="bg1"/>
                </a:solidFill>
              </a:rPr>
              <a:t>        А) узнавать новое</a:t>
            </a:r>
            <a:r>
              <a:rPr lang="en-US" i="1">
                <a:solidFill>
                  <a:schemeClr val="bg1"/>
                </a:solidFill>
              </a:rPr>
              <a:t> – 5</a:t>
            </a:r>
            <a:r>
              <a:rPr lang="ru-RU" i="1">
                <a:solidFill>
                  <a:schemeClr val="bg1"/>
                </a:solidFill>
              </a:rPr>
              <a:t>ч.</a:t>
            </a:r>
          </a:p>
          <a:p>
            <a:r>
              <a:rPr lang="ru-RU" i="1">
                <a:solidFill>
                  <a:schemeClr val="bg1"/>
                </a:solidFill>
              </a:rPr>
              <a:t>        Б) общаться – 9ч.</a:t>
            </a:r>
          </a:p>
          <a:p>
            <a:r>
              <a:rPr lang="ru-RU" i="1">
                <a:solidFill>
                  <a:schemeClr val="bg1"/>
                </a:solidFill>
              </a:rPr>
              <a:t>        В) кушать булочки в столовой – 6ч..</a:t>
            </a:r>
          </a:p>
          <a:p>
            <a:r>
              <a:rPr lang="ru-RU" i="1">
                <a:solidFill>
                  <a:srgbClr val="FF6600"/>
                </a:solidFill>
              </a:rPr>
              <a:t>4.</a:t>
            </a:r>
            <a:r>
              <a:rPr lang="ru-RU" i="1">
                <a:solidFill>
                  <a:schemeClr val="bg1"/>
                </a:solidFill>
              </a:rPr>
              <a:t> Как сильно ты устаёшь в школе?</a:t>
            </a:r>
          </a:p>
          <a:p>
            <a:r>
              <a:rPr lang="ru-RU" i="1">
                <a:solidFill>
                  <a:schemeClr val="bg1"/>
                </a:solidFill>
              </a:rPr>
              <a:t>        А)очень сильно – 5ч.</a:t>
            </a:r>
          </a:p>
          <a:p>
            <a:r>
              <a:rPr lang="ru-RU" i="1">
                <a:solidFill>
                  <a:schemeClr val="bg1"/>
                </a:solidFill>
              </a:rPr>
              <a:t>        Б)устаю – 3ч.</a:t>
            </a:r>
          </a:p>
          <a:p>
            <a:r>
              <a:rPr lang="ru-RU" i="1">
                <a:solidFill>
                  <a:schemeClr val="bg1"/>
                </a:solidFill>
              </a:rPr>
              <a:t>        В)не устаю – 12ч.</a:t>
            </a:r>
          </a:p>
          <a:p>
            <a:r>
              <a:rPr lang="ru-RU" i="1">
                <a:solidFill>
                  <a:srgbClr val="FF6600"/>
                </a:solidFill>
              </a:rPr>
              <a:t>5.</a:t>
            </a:r>
            <a:r>
              <a:rPr lang="ru-RU" i="1">
                <a:solidFill>
                  <a:schemeClr val="bg1"/>
                </a:solidFill>
              </a:rPr>
              <a:t> Нравятся ли тебе одноклассники?</a:t>
            </a:r>
          </a:p>
          <a:p>
            <a:r>
              <a:rPr lang="ru-RU" i="1">
                <a:solidFill>
                  <a:schemeClr val="bg1"/>
                </a:solidFill>
              </a:rPr>
              <a:t>        А) большинство нравятся  - 17ч.</a:t>
            </a:r>
          </a:p>
          <a:p>
            <a:r>
              <a:rPr lang="ru-RU" i="1">
                <a:solidFill>
                  <a:schemeClr val="bg1"/>
                </a:solidFill>
              </a:rPr>
              <a:t>        Б) большинство не нравятся – 3ч.</a:t>
            </a:r>
          </a:p>
          <a:p>
            <a:r>
              <a:rPr lang="ru-RU" i="1">
                <a:solidFill>
                  <a:srgbClr val="FF6600"/>
                </a:solidFill>
              </a:rPr>
              <a:t>6.</a:t>
            </a:r>
            <a:r>
              <a:rPr lang="ru-RU" i="1">
                <a:solidFill>
                  <a:schemeClr val="bg1"/>
                </a:solidFill>
              </a:rPr>
              <a:t> Кого бы ты пригласил вести уроки: маму или учительницу?</a:t>
            </a:r>
          </a:p>
          <a:p>
            <a:r>
              <a:rPr lang="ru-RU" i="1">
                <a:solidFill>
                  <a:schemeClr val="bg1"/>
                </a:solidFill>
              </a:rPr>
              <a:t>        А) маму – 7ч.</a:t>
            </a:r>
          </a:p>
          <a:p>
            <a:r>
              <a:rPr lang="ru-RU" i="1">
                <a:solidFill>
                  <a:schemeClr val="bg1"/>
                </a:solidFill>
              </a:rPr>
              <a:t>        Б) учительницу – 14ч.</a:t>
            </a:r>
          </a:p>
          <a:p>
            <a:r>
              <a:rPr lang="ru-RU" i="1">
                <a:solidFill>
                  <a:srgbClr val="FF6600"/>
                </a:solidFill>
              </a:rPr>
              <a:t>7.</a:t>
            </a:r>
            <a:r>
              <a:rPr lang="ru-RU" i="1">
                <a:solidFill>
                  <a:schemeClr val="bg1"/>
                </a:solidFill>
              </a:rPr>
              <a:t> Хотел ли бы ты более доброго учителя?</a:t>
            </a:r>
          </a:p>
          <a:p>
            <a:r>
              <a:rPr lang="ru-RU" i="1">
                <a:solidFill>
                  <a:schemeClr val="bg1"/>
                </a:solidFill>
              </a:rPr>
              <a:t>        Да – 7ч.;             Нет – 14 ч. </a:t>
            </a:r>
          </a:p>
          <a:p>
            <a:endParaRPr lang="ru-RU" i="1">
              <a:solidFill>
                <a:schemeClr val="bg1"/>
              </a:solidFill>
            </a:endParaRPr>
          </a:p>
        </p:txBody>
      </p:sp>
      <p:pic>
        <p:nvPicPr>
          <p:cNvPr id="29702" name="Picture 6" descr="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939">
            <a:off x="6184900" y="1290638"/>
            <a:ext cx="2895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W00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4191000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6600"/>
                </a:solidFill>
              </a:rPr>
              <a:t>Подведём итоги.</a:t>
            </a:r>
          </a:p>
          <a:p>
            <a:endParaRPr lang="ru-RU" sz="2000" b="1">
              <a:solidFill>
                <a:srgbClr val="FF6600"/>
              </a:solidFill>
            </a:endParaRPr>
          </a:p>
          <a:p>
            <a:r>
              <a:rPr lang="ru-RU"/>
              <a:t> </a:t>
            </a:r>
            <a:r>
              <a:rPr lang="ru-RU" i="1">
                <a:solidFill>
                  <a:schemeClr val="bg1"/>
                </a:solidFill>
              </a:rPr>
              <a:t>Если вы смогли угадать </a:t>
            </a:r>
            <a:r>
              <a:rPr lang="ru-RU" i="1">
                <a:solidFill>
                  <a:srgbClr val="FF6600"/>
                </a:solidFill>
              </a:rPr>
              <a:t>6 или 7</a:t>
            </a:r>
            <a:r>
              <a:rPr lang="ru-RU" i="1">
                <a:solidFill>
                  <a:schemeClr val="bg1"/>
                </a:solidFill>
              </a:rPr>
              <a:t> ответов ребёнка, можно говорить о том, что вы самый внимательный родитель на свете.</a:t>
            </a:r>
          </a:p>
          <a:p>
            <a:endParaRPr lang="ru-RU" i="1">
              <a:solidFill>
                <a:schemeClr val="bg1"/>
              </a:solidFill>
            </a:endParaRPr>
          </a:p>
          <a:p>
            <a:r>
              <a:rPr lang="ru-RU" i="1">
                <a:solidFill>
                  <a:srgbClr val="FF6600"/>
                </a:solidFill>
              </a:rPr>
              <a:t>4 – 5</a:t>
            </a:r>
            <a:r>
              <a:rPr lang="ru-RU" i="1">
                <a:solidFill>
                  <a:schemeClr val="bg1"/>
                </a:solidFill>
              </a:rPr>
              <a:t> угаданных ответов – у вас есть неразгаданные тайны, и вы откроете их вместе с ребёнком.</a:t>
            </a:r>
          </a:p>
          <a:p>
            <a:endParaRPr lang="ru-RU" i="1">
              <a:solidFill>
                <a:schemeClr val="bg1"/>
              </a:solidFill>
            </a:endParaRPr>
          </a:p>
          <a:p>
            <a:r>
              <a:rPr lang="ru-RU" i="1">
                <a:solidFill>
                  <a:schemeClr val="bg1"/>
                </a:solidFill>
              </a:rPr>
              <a:t>Менее </a:t>
            </a:r>
            <a:r>
              <a:rPr lang="ru-RU" i="1">
                <a:solidFill>
                  <a:srgbClr val="FF6600"/>
                </a:solidFill>
              </a:rPr>
              <a:t>3 совпадений</a:t>
            </a:r>
            <a:r>
              <a:rPr lang="ru-RU" i="1">
                <a:solidFill>
                  <a:schemeClr val="bg1"/>
                </a:solidFill>
              </a:rPr>
              <a:t> – вам несказанно повезло! У вас ещё так много тем для бесед с ребёнком, так много интересного вы ещё можете узнать!</a:t>
            </a:r>
          </a:p>
          <a:p>
            <a:endParaRPr lang="ru-RU" i="1">
              <a:solidFill>
                <a:schemeClr val="bg1"/>
              </a:solidFill>
            </a:endParaRPr>
          </a:p>
        </p:txBody>
      </p:sp>
      <p:pic>
        <p:nvPicPr>
          <p:cNvPr id="28678" name="Picture 6" descr="O-066-04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2745">
            <a:off x="4800600" y="2286000"/>
            <a:ext cx="4114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W00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600200" y="2209800"/>
            <a:ext cx="60817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Спасибо за работу!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699125" y="3362325"/>
            <a:ext cx="14589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5050"/>
                </a:solidFill>
              </a:rPr>
              <a:t>5+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W0010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838200"/>
            <a:ext cx="7696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i="1"/>
              <a:t>	</a:t>
            </a:r>
            <a:r>
              <a:rPr lang="ru-RU" sz="2000" b="1" i="1">
                <a:solidFill>
                  <a:schemeClr val="bg1"/>
                </a:solidFill>
              </a:rPr>
              <a:t>Приспособление организма ребёнка к изменившимся условиям называется </a:t>
            </a:r>
            <a:r>
              <a:rPr lang="ru-RU" sz="2000" b="1">
                <a:solidFill>
                  <a:srgbClr val="FF6600"/>
                </a:solidFill>
              </a:rPr>
              <a:t>адаптацией</a:t>
            </a:r>
            <a:r>
              <a:rPr lang="ru-RU" sz="2000" b="1" i="1">
                <a:solidFill>
                  <a:schemeClr val="bg1"/>
                </a:solidFill>
              </a:rPr>
              <a:t>.  Потребуется не день и даже не неделя для адаптации маленького ученика к школе. И родители и учителя могут оказать ребёнку помощь в привыкании к новому ритму и правилам школьной жизни. 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</a:rPr>
              <a:t>	Существуют понятия </a:t>
            </a:r>
            <a:r>
              <a:rPr lang="ru-RU" sz="2000" b="1">
                <a:solidFill>
                  <a:srgbClr val="FF6600"/>
                </a:solidFill>
              </a:rPr>
              <a:t>физиологической и социальной адаптации</a:t>
            </a:r>
            <a:r>
              <a:rPr lang="ru-RU" sz="2000" b="1" i="1">
                <a:solidFill>
                  <a:schemeClr val="bg1"/>
                </a:solidFill>
              </a:rPr>
              <a:t> ребёнка к школе.</a:t>
            </a:r>
          </a:p>
        </p:txBody>
      </p:sp>
      <p:pic>
        <p:nvPicPr>
          <p:cNvPr id="7175" name="Picture 7" descr="giperaktivno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724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W0010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762000"/>
            <a:ext cx="7119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5050"/>
                </a:solidFill>
              </a:rPr>
              <a:t>Физиологическая адаптация ребёнка к школе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38200" y="1371600"/>
            <a:ext cx="7467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 i="1">
                <a:solidFill>
                  <a:schemeClr val="bg1"/>
                </a:solidFill>
              </a:rPr>
              <a:t>Особенно трудны для организма ребёнка первые две – три учебные недели, они характеризуются значительным напряжением практически всех систем организма. Если выбранная родителями программа обучения не соответствует возрастному развитию ребёнка, его физическим и интеллектуальным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возможностям, то уже в первые недели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обучения можно наблюдать резкое падение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 учебной активности  и снижение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 работоспособности первоклассника.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Этот период физиологической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адаптации называют </a:t>
            </a:r>
            <a:r>
              <a:rPr lang="ru-RU" sz="2000" b="1">
                <a:solidFill>
                  <a:srgbClr val="FF6600"/>
                </a:solidFill>
              </a:rPr>
              <a:t>этапом </a:t>
            </a:r>
          </a:p>
          <a:p>
            <a:pPr algn="r"/>
            <a:r>
              <a:rPr lang="ru-RU" sz="2000" b="1">
                <a:solidFill>
                  <a:srgbClr val="FF6600"/>
                </a:solidFill>
              </a:rPr>
              <a:t>«физиологической бури».</a:t>
            </a:r>
          </a:p>
        </p:txBody>
      </p:sp>
      <p:pic>
        <p:nvPicPr>
          <p:cNvPr id="9223" name="Picture 7" descr="O-074-03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19482">
            <a:off x="533400" y="3657600"/>
            <a:ext cx="23685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W0010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38200" y="990600"/>
            <a:ext cx="7467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	</a:t>
            </a:r>
            <a:r>
              <a:rPr lang="ru-RU" sz="2000" b="1" i="1">
                <a:solidFill>
                  <a:schemeClr val="bg1"/>
                </a:solidFill>
              </a:rPr>
              <a:t>Период физиологической адаптации составляет около </a:t>
            </a:r>
            <a:r>
              <a:rPr lang="ru-RU" sz="2000" b="1" i="1">
                <a:solidFill>
                  <a:srgbClr val="FF6600"/>
                </a:solidFill>
              </a:rPr>
              <a:t>пяти-шести недель</a:t>
            </a:r>
            <a:r>
              <a:rPr lang="ru-RU" sz="2000" b="1" i="1">
                <a:solidFill>
                  <a:schemeClr val="bg1"/>
                </a:solidFill>
              </a:rPr>
              <a:t>, то есть продолжается до 10 – 15 октября. 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</a:rPr>
              <a:t>	Легче адаптируются  к умственной и физической нагрузкам здоровые дети с гармоничным развитием.</a:t>
            </a:r>
          </a:p>
        </p:txBody>
      </p:sp>
      <p:pic>
        <p:nvPicPr>
          <p:cNvPr id="10246" name="Picture 6" descr="sleeping-girl-study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334000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W0010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10000" y="2895600"/>
            <a:ext cx="1524000" cy="1066800"/>
          </a:xfrm>
          <a:prstGeom prst="rect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5050"/>
                </a:solidFill>
              </a:rPr>
              <a:t>Основные </a:t>
            </a:r>
          </a:p>
          <a:p>
            <a:pPr algn="ctr"/>
            <a:r>
              <a:rPr lang="ru-RU" sz="2000" b="1">
                <a:solidFill>
                  <a:srgbClr val="FF5050"/>
                </a:solidFill>
              </a:rPr>
              <a:t>симптомы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62000" y="1600200"/>
            <a:ext cx="26670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i="1">
                <a:solidFill>
                  <a:srgbClr val="336600"/>
                </a:solidFill>
              </a:rPr>
              <a:t>возбуждение</a:t>
            </a:r>
            <a:r>
              <a:rPr lang="ru-RU" sz="1600" b="1" i="1">
                <a:solidFill>
                  <a:srgbClr val="336600"/>
                </a:solidFill>
              </a:rPr>
              <a:t> </a:t>
            </a:r>
          </a:p>
          <a:p>
            <a:pPr algn="ctr"/>
            <a:r>
              <a:rPr lang="ru-RU" sz="1600" i="1">
                <a:solidFill>
                  <a:srgbClr val="336600"/>
                </a:solidFill>
              </a:rPr>
              <a:t>или </a:t>
            </a:r>
          </a:p>
          <a:p>
            <a:pPr algn="ctr"/>
            <a:r>
              <a:rPr lang="ru-RU" sz="1600" i="1">
                <a:solidFill>
                  <a:srgbClr val="336600"/>
                </a:solidFill>
              </a:rPr>
              <a:t>заторможенность</a:t>
            </a: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3124200" y="4953000"/>
            <a:ext cx="26670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i="1">
                <a:solidFill>
                  <a:srgbClr val="336600"/>
                </a:solidFill>
              </a:rPr>
              <a:t>нежелание идти </a:t>
            </a:r>
          </a:p>
          <a:p>
            <a:pPr algn="ctr"/>
            <a:r>
              <a:rPr lang="ru-RU" sz="1600" i="1">
                <a:solidFill>
                  <a:srgbClr val="336600"/>
                </a:solidFill>
              </a:rPr>
              <a:t>в школу или </a:t>
            </a:r>
          </a:p>
          <a:p>
            <a:pPr algn="ctr"/>
            <a:r>
              <a:rPr lang="ru-RU" sz="1600" i="1">
                <a:solidFill>
                  <a:srgbClr val="336600"/>
                </a:solidFill>
              </a:rPr>
              <a:t>ложиться спать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638800" y="4191000"/>
            <a:ext cx="25146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505200" y="990600"/>
            <a:ext cx="21336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i="1">
                <a:solidFill>
                  <a:srgbClr val="336600"/>
                </a:solidFill>
              </a:rPr>
              <a:t>плаксивость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762000" y="2895600"/>
            <a:ext cx="2362200" cy="8382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i="1">
                <a:solidFill>
                  <a:srgbClr val="336600"/>
                </a:solidFill>
              </a:rPr>
              <a:t>раздражительность</a:t>
            </a: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867400" y="2971800"/>
            <a:ext cx="24384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i="1">
                <a:solidFill>
                  <a:srgbClr val="336600"/>
                </a:solidFill>
              </a:rPr>
              <a:t>провокационное</a:t>
            </a:r>
          </a:p>
          <a:p>
            <a:pPr algn="ctr"/>
            <a:r>
              <a:rPr lang="ru-RU" sz="1600" i="1">
                <a:solidFill>
                  <a:srgbClr val="336600"/>
                </a:solidFill>
              </a:rPr>
              <a:t> поведение</a:t>
            </a: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1066800" y="4191000"/>
            <a:ext cx="21336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i="1">
                <a:solidFill>
                  <a:srgbClr val="336600"/>
                </a:solidFill>
              </a:rPr>
              <a:t>головные </a:t>
            </a:r>
          </a:p>
          <a:p>
            <a:pPr algn="ctr"/>
            <a:r>
              <a:rPr lang="ru-RU" sz="1600" i="1">
                <a:solidFill>
                  <a:srgbClr val="336600"/>
                </a:solidFill>
              </a:rPr>
              <a:t>боли</a:t>
            </a: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5562600" y="1676400"/>
            <a:ext cx="28956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i="1">
                <a:solidFill>
                  <a:srgbClr val="336600"/>
                </a:solidFill>
              </a:rPr>
              <a:t>частая</a:t>
            </a:r>
          </a:p>
          <a:p>
            <a:pPr algn="ctr"/>
            <a:r>
              <a:rPr lang="ru-RU" sz="1600" i="1">
                <a:solidFill>
                  <a:srgbClr val="336600"/>
                </a:solidFill>
              </a:rPr>
              <a:t> смена </a:t>
            </a:r>
          </a:p>
          <a:p>
            <a:pPr algn="ctr"/>
            <a:r>
              <a:rPr lang="ru-RU" sz="1600" i="1">
                <a:solidFill>
                  <a:srgbClr val="336600"/>
                </a:solidFill>
              </a:rPr>
              <a:t>настроения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324600" y="4343400"/>
            <a:ext cx="12398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i="1">
                <a:solidFill>
                  <a:srgbClr val="336600"/>
                </a:solidFill>
              </a:rPr>
              <a:t>нарушение</a:t>
            </a:r>
          </a:p>
          <a:p>
            <a:pPr algn="ctr"/>
            <a:r>
              <a:rPr lang="ru-RU" sz="1600" i="1">
                <a:solidFill>
                  <a:srgbClr val="336600"/>
                </a:solidFill>
              </a:rPr>
              <a:t> сна</a:t>
            </a: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 flipV="1">
            <a:off x="3124200" y="2438400"/>
            <a:ext cx="685800" cy="4572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5410200" y="2514600"/>
            <a:ext cx="609600" cy="3810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>
            <a:off x="3124200" y="3962400"/>
            <a:ext cx="685800" cy="4572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4572000" y="3962400"/>
            <a:ext cx="0" cy="9906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5334000" y="3962400"/>
            <a:ext cx="533400" cy="3810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>
            <a:off x="3124200" y="3429000"/>
            <a:ext cx="685800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4572000" y="1905000"/>
            <a:ext cx="0" cy="9906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5334000" y="3429000"/>
            <a:ext cx="457200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W0010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4495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	</a:t>
            </a:r>
            <a:r>
              <a:rPr lang="ru-RU" sz="2000" b="1" i="1">
                <a:solidFill>
                  <a:schemeClr val="bg1"/>
                </a:solidFill>
              </a:rPr>
              <a:t>Внимательно наблюдайте за здоровьем ребёнка весь период обучения в первом классе. Частые простудные, хронические заболевания затрудняют адаптацию первоклассника, снижают уровень его работоспособности, являются причиной быстрой</a:t>
            </a:r>
          </a:p>
          <a:p>
            <a:r>
              <a:rPr lang="ru-RU" sz="2000" b="1" i="1">
                <a:solidFill>
                  <a:schemeClr val="bg1"/>
                </a:solidFill>
              </a:rPr>
              <a:t> утомляемости и могут </a:t>
            </a:r>
          </a:p>
          <a:p>
            <a:r>
              <a:rPr lang="ru-RU" sz="2000" b="1" i="1">
                <a:solidFill>
                  <a:schemeClr val="bg1"/>
                </a:solidFill>
              </a:rPr>
              <a:t>отразиться на успешности </a:t>
            </a:r>
          </a:p>
          <a:p>
            <a:r>
              <a:rPr lang="ru-RU" sz="2000" b="1" i="1">
                <a:solidFill>
                  <a:schemeClr val="bg1"/>
                </a:solidFill>
              </a:rPr>
              <a:t>усвоения школьной</a:t>
            </a:r>
          </a:p>
          <a:p>
            <a:r>
              <a:rPr lang="ru-RU" sz="2000" b="1" i="1">
                <a:solidFill>
                  <a:schemeClr val="bg1"/>
                </a:solidFill>
              </a:rPr>
              <a:t> программы.</a:t>
            </a:r>
          </a:p>
        </p:txBody>
      </p:sp>
      <p:pic>
        <p:nvPicPr>
          <p:cNvPr id="12294" name="Picture 6" descr="20076331_ec2239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2984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W0010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447800" y="838200"/>
            <a:ext cx="630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5050"/>
                </a:solidFill>
              </a:rPr>
              <a:t>Социальная адаптация ребёнка к школе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90600" y="1371600"/>
            <a:ext cx="72548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 i="1">
                <a:solidFill>
                  <a:schemeClr val="bg1"/>
                </a:solidFill>
              </a:rPr>
              <a:t>Начало учёбы в школе – это не только уроки, но и перемены, а значит, общение и дружба с детьми, которые учатся вместе с вашим ребёнком.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У многих детей уже сформирована внутренняя социальная позиция: «Я – школьник». Осознание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этой позиции помогает ребёнку принять требования учителя, правила школьной дисциплины, распорядок дня и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новые взаимоотношения со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сверстниками. Постарайтесь научить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ребёнка уважать точку зрения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других людей, вежливо высказывать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своё несогласие с чем-либо.</a:t>
            </a:r>
          </a:p>
        </p:txBody>
      </p:sp>
      <p:pic>
        <p:nvPicPr>
          <p:cNvPr id="13321" name="Picture 9" descr="agr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01116">
            <a:off x="304800" y="3429000"/>
            <a:ext cx="2687638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W00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838200"/>
            <a:ext cx="9601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838200"/>
            <a:ext cx="7620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	Каждому ребёнку важно, чтобы в школе его любили и учитель, и дети. Те положительные эмоции, которые испытывает ребёнок, общаясь с одноклассниками, облегчают его адаптацию к школе.</a:t>
            </a:r>
          </a:p>
          <a:p>
            <a:endParaRPr lang="ru-RU" sz="2000" b="1" i="1">
              <a:solidFill>
                <a:schemeClr val="bg1"/>
              </a:solidFill>
            </a:endParaRPr>
          </a:p>
          <a:p>
            <a:pPr algn="ctr"/>
            <a:r>
              <a:rPr lang="ru-RU" sz="2000" b="1" i="1">
                <a:solidFill>
                  <a:schemeClr val="bg1"/>
                </a:solidFill>
              </a:rPr>
              <a:t>По характеру адаптации к школе выделяют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</a:rPr>
              <a:t> </a:t>
            </a:r>
            <a:r>
              <a:rPr lang="ru-RU" sz="2000" b="1" i="1">
                <a:solidFill>
                  <a:srgbClr val="FF6600"/>
                </a:solidFill>
              </a:rPr>
              <a:t>три группы детей</a:t>
            </a:r>
            <a:r>
              <a:rPr lang="ru-RU" sz="2000" b="1" i="1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143000" y="3352800"/>
            <a:ext cx="24384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336600"/>
                </a:solidFill>
              </a:rPr>
              <a:t>с лёгкой А.</a:t>
            </a:r>
          </a:p>
          <a:p>
            <a:pPr algn="ctr"/>
            <a:r>
              <a:rPr lang="ru-RU" i="1">
                <a:solidFill>
                  <a:srgbClr val="336600"/>
                </a:solidFill>
              </a:rPr>
              <a:t> (первая четверть)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438400" y="4648200"/>
            <a:ext cx="3200400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336600"/>
                </a:solidFill>
              </a:rPr>
              <a:t>А. средней тяжести</a:t>
            </a:r>
          </a:p>
          <a:p>
            <a:pPr algn="ctr"/>
            <a:r>
              <a:rPr lang="ru-RU" i="1">
                <a:solidFill>
                  <a:srgbClr val="336600"/>
                </a:solidFill>
              </a:rPr>
              <a:t>(первое полугодие)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4724400" y="3200400"/>
            <a:ext cx="37338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 i="1">
                <a:solidFill>
                  <a:srgbClr val="336600"/>
                </a:solidFill>
              </a:rPr>
              <a:t>тяжёлая А. </a:t>
            </a:r>
          </a:p>
          <a:p>
            <a:pPr algn="ctr"/>
            <a:r>
              <a:rPr lang="ru-RU" i="1">
                <a:solidFill>
                  <a:srgbClr val="336600"/>
                </a:solidFill>
              </a:rPr>
              <a:t>(возможны нарушения</a:t>
            </a:r>
          </a:p>
          <a:p>
            <a:pPr algn="ctr"/>
            <a:r>
              <a:rPr lang="ru-RU" i="1">
                <a:solidFill>
                  <a:srgbClr val="336600"/>
                </a:solidFill>
              </a:rPr>
              <a:t> в состоянии здоровья</a:t>
            </a:r>
          </a:p>
          <a:p>
            <a:pPr algn="ctr"/>
            <a:r>
              <a:rPr lang="ru-RU" i="1">
                <a:solidFill>
                  <a:srgbClr val="336600"/>
                </a:solidFill>
              </a:rPr>
              <a:t> и социальная </a:t>
            </a:r>
          </a:p>
          <a:p>
            <a:pPr algn="ctr"/>
            <a:r>
              <a:rPr lang="ru-RU" i="1">
                <a:solidFill>
                  <a:srgbClr val="336600"/>
                </a:solidFill>
              </a:rPr>
              <a:t>дезадаптация)</a:t>
            </a:r>
          </a:p>
          <a:p>
            <a:pPr algn="ctr"/>
            <a:endParaRPr lang="ru-RU" i="1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1095</Words>
  <Application>Microsoft Office PowerPoint</Application>
  <PresentationFormat>Экран (4:3)</PresentationFormat>
  <Paragraphs>197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Ivan</cp:lastModifiedBy>
  <cp:revision>44</cp:revision>
  <cp:lastPrinted>1601-01-01T00:00:00Z</cp:lastPrinted>
  <dcterms:created xsi:type="dcterms:W3CDTF">1601-01-01T00:00:00Z</dcterms:created>
  <dcterms:modified xsi:type="dcterms:W3CDTF">2012-06-21T05:39:28Z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